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Nunito"/>
      <p:regular r:id="rId102"/>
      <p:bold r:id="rId103"/>
      <p:italic r:id="rId104"/>
      <p:boldItalic r:id="rId105"/>
    </p:embeddedFont>
    <p:embeddedFont>
      <p:font typeface="Maven Pro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avenPro-bold.fntdata"/><Relationship Id="rId106" Type="http://schemas.openxmlformats.org/officeDocument/2006/relationships/font" Target="fonts/MavenPro-regular.fntdata"/><Relationship Id="rId105" Type="http://schemas.openxmlformats.org/officeDocument/2006/relationships/font" Target="fonts/Nunito-boldItalic.fntdata"/><Relationship Id="rId104" Type="http://schemas.openxmlformats.org/officeDocument/2006/relationships/font" Target="fonts/Nunit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Nunito-bold.fntdata"/><Relationship Id="rId102" Type="http://schemas.openxmlformats.org/officeDocument/2006/relationships/font" Target="fonts/Nunito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53aa875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53aa875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3aa8754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3aa875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3aa8754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53aa8754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53aa875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53aa875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3aa8754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3aa8754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3aa875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3aa875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3aa8754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3aa8754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3aa8754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53aa8754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3aa8754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3aa8754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53aa8754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53aa8754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378e139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378e139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3aa8754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3aa8754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3aa8754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3aa8754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aa8754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3aa8754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3aa8754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3aa8754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3aa875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3aa875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53aa8754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53aa8754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53aa8754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53aa8754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3aa8754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3aa8754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3aa8754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3aa8754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53aa8754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53aa8754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5378e139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5378e139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3aa875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3aa875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53aa8754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53aa8754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53aa8754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53aa8754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53aa8754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53aa8754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3aa8754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3aa8754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3aa8754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53aa8754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53aa8754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53aa8754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53aa8754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53aa8754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53aa8754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53aa8754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3aa8754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3aa8754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3aa875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3aa875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53aa8754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53aa8754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53aa87544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53aa87544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3aa87544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53aa87544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53aa87544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53aa8754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53aa8754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53aa8754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3aa8754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53aa8754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3aa8754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3aa8754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53aa8754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53aa8754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53aa8754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53aa8754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53aa8754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53aa8754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3aa875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3aa875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53aa8754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53aa8754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3aa8754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3aa8754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3aa8754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3aa8754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53aa8754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53aa8754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53aa8754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53aa8754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53aa8754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53aa8754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53aa8754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53aa8754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3aa8754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3aa8754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53aa8754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53aa8754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53aa8754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53aa8754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3aa875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3aa875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53aa8754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53aa8754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53aa8754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53aa8754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53aa8754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53aa8754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53aa8754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53aa8754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53aa8754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53aa8754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53aa8754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53aa8754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53aa8754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53aa8754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53aa8754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53aa8754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53aa8754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53aa8754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3aa8754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3aa8754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3aa875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3aa875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53aa8754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53aa8754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53aa8754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53aa8754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53aa8754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53aa8754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3aa87544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3aa8754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53aa87544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53aa87544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53aa87544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653aa8754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53aa8754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53aa8754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653aa8754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653aa8754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53aa8754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53aa8754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53aa87544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53aa87544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3aa875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3aa875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53aa87544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53aa87544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53aa8754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53aa8754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53aa8754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53aa8754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53aa8754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53aa8754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53aa8754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53aa8754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53aa8754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653aa8754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53aa87544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53aa87544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53aa8754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53aa8754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53aa87544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53aa8754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53aa8754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53aa8754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3aa875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3aa875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53aa87544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53aa87544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53aa87544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53aa87544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53aa8754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653aa8754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53aa87544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53aa87544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53aa87544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653aa8754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53aa87544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53aa87544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53aa8754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53aa8754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6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Neural Networks*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Pranjal Chaubey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FB SPAIC Scholar</a:t>
            </a:r>
            <a:endParaRPr i="1"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FB Dev C Scholar</a:t>
            </a:r>
            <a:endParaRPr i="1" sz="800"/>
          </a:p>
        </p:txBody>
      </p:sp>
      <p:sp>
        <p:nvSpPr>
          <p:cNvPr id="279" name="Google Shape;279;p13"/>
          <p:cNvSpPr txBox="1"/>
          <p:nvPr/>
        </p:nvSpPr>
        <p:spPr>
          <a:xfrm>
            <a:off x="957050" y="4798325"/>
            <a:ext cx="5335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*Content taken from Udacity DLND unless stated otherwise 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410" y="1380450"/>
            <a:ext cx="4720713" cy="3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303800" y="1380450"/>
            <a:ext cx="3578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 NN Lingo, 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x1, x2, ….., xn - Features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Y - Target (that we are trying to predict)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975" y="2504275"/>
            <a:ext cx="1692050" cy="2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1303800" y="4504650"/>
            <a:ext cx="4532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*Notice that inequality - That’s our </a:t>
            </a:r>
            <a:r>
              <a:rPr b="1" i="1" lang="en"/>
              <a:t>activation function</a:t>
            </a:r>
            <a:r>
              <a:rPr b="1" i="1" lang="en"/>
              <a:t>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597875"/>
            <a:ext cx="4179422" cy="28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cool*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88" y="2599988"/>
            <a:ext cx="15716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600" y="2298636"/>
            <a:ext cx="4532401" cy="214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675" y="2580324"/>
            <a:ext cx="1487286" cy="19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1" name="Google Shape;381;p26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everything harder to understand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52675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800" y="2571750"/>
            <a:ext cx="4729800" cy="224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9" name="Google Shape;389;p27"/>
          <p:cNvSpPr txBox="1"/>
          <p:nvPr>
            <p:ph idx="1" type="body"/>
          </p:nvPr>
        </p:nvSpPr>
        <p:spPr>
          <a:xfrm>
            <a:off x="1303800" y="1990050"/>
            <a:ext cx="66552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this, my friends, is how I met the </a:t>
            </a:r>
            <a:r>
              <a:rPr b="1" i="1" lang="en"/>
              <a:t>Perceptron!</a:t>
            </a:r>
            <a:endParaRPr b="1" i="1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800" y="2367000"/>
            <a:ext cx="5182501" cy="2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96" name="Google Shape;396;p28"/>
          <p:cNvSpPr txBox="1"/>
          <p:nvPr>
            <p:ph idx="1" type="body"/>
          </p:nvPr>
        </p:nvSpPr>
        <p:spPr>
          <a:xfrm>
            <a:off x="1303800" y="1990050"/>
            <a:ext cx="66552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this, my friends, is how I met the </a:t>
            </a:r>
            <a:r>
              <a:rPr b="1" i="1" lang="en"/>
              <a:t>Perceptron!</a:t>
            </a:r>
            <a:endParaRPr b="1" i="1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800" y="2367000"/>
            <a:ext cx="5182501" cy="2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2990688" y="2367008"/>
            <a:ext cx="3162617" cy="2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automatically.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</a:t>
            </a:r>
            <a:r>
              <a:rPr i="1" lang="en" sz="1200"/>
              <a:t>automagically!!!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</a:t>
            </a:r>
            <a:r>
              <a:rPr b="1" i="1" lang="en" sz="1200"/>
              <a:t>LEARN THE VALUE OF WEIGHTS w1 w2.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the machine to do </a:t>
            </a:r>
            <a:r>
              <a:rPr b="1" i="1" lang="en" sz="1200"/>
              <a:t>Machine Learning.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1" name="Google Shape;411;p30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automatically.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</a:t>
            </a:r>
            <a:r>
              <a:rPr i="1" lang="en" sz="1200"/>
              <a:t>automagically!!!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</a:t>
            </a:r>
            <a:r>
              <a:rPr b="1" i="1" lang="en" sz="1200"/>
              <a:t>LEARN THE VALUE OF WEIGHTS w1 w2.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the machine to do </a:t>
            </a:r>
            <a:r>
              <a:rPr b="1" i="1" lang="en" sz="1200"/>
              <a:t>Machine Learning.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9" y="1738926"/>
            <a:ext cx="2428800" cy="31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Let’s imagine a single datapoint that has been </a:t>
            </a:r>
            <a:r>
              <a:rPr b="1" i="1" lang="en" sz="1200"/>
              <a:t>misclassified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97" y="2113597"/>
            <a:ext cx="5395400" cy="3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You’d know it, if you sit through the presentation.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25" name="Google Shape;425;p32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Let’s imagine a single datapoint that has been </a:t>
            </a:r>
            <a:r>
              <a:rPr b="1" i="1" lang="en" sz="1200"/>
              <a:t>misclassified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Should the line/decision boundary go farther or come closer to it? </a:t>
            </a:r>
            <a:endParaRPr sz="1200"/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2" name="Google Shape;432;p33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9" name="Google Shape;439;p34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3183" l="0" r="0" t="3183"/>
          <a:stretch/>
        </p:blipFill>
        <p:spPr>
          <a:xfrm>
            <a:off x="1934649" y="2346675"/>
            <a:ext cx="5274701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46" name="Google Shape;446;p35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7" name="Google Shape;447;p35"/>
          <p:cNvPicPr preferRelativeResize="0"/>
          <p:nvPr/>
        </p:nvPicPr>
        <p:blipFill rotWithShape="1">
          <a:blip r:embed="rId3">
            <a:alphaModFix/>
          </a:blip>
          <a:srcRect b="436" l="0" r="0" t="436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 are just </a:t>
            </a:r>
            <a:r>
              <a:rPr b="1" i="1" lang="en" sz="1200"/>
              <a:t>finding the best set of weights! </a:t>
            </a:r>
            <a:endParaRPr b="1" i="1" sz="1200"/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3">
            <a:alphaModFix/>
          </a:blip>
          <a:srcRect b="3866" l="0" r="0" t="3857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have a dataset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7" name="Google Shape;467;p38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a perceptron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75" name="Google Shape;475;p39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have a perceptron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the line</a:t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 b="0" l="1181" r="1191" t="0"/>
          <a:stretch/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83" name="Google Shape;483;p40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669300" y="1083100"/>
            <a:ext cx="6858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a University application dataset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Grades - student grades in school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 - student scores in entrance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Blue got accepted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 got rejected 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0" name="Google Shape;500;p42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work is not over yet. There’s a catch!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if our data is </a:t>
            </a:r>
            <a:r>
              <a:rPr b="1" i="1" lang="en"/>
              <a:t>NOT LINEARLY SEPARABLE?</a:t>
            </a:r>
            <a:endParaRPr b="1" i="1"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7" name="Google Shape;507;p43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work is not over yet. There’s a catch!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if our data is </a:t>
            </a:r>
            <a:r>
              <a:rPr b="1" i="1" lang="en"/>
              <a:t>NOT LINEARLY SEPARABLE?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about we combine multiple perceptrons now? 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14" name="Google Shape;514;p44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22" name="Google Shape;522;p45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23" name="Google Shape;523;p45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 rotWithShape="1">
          <a:blip r:embed="rId4">
            <a:alphaModFix/>
          </a:blip>
          <a:srcRect b="0" l="4103" r="4094" t="0"/>
          <a:stretch/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0" name="Google Shape;530;p46"/>
          <p:cNvSpPr txBox="1"/>
          <p:nvPr>
            <p:ph idx="1" type="body"/>
          </p:nvPr>
        </p:nvSpPr>
        <p:spPr>
          <a:xfrm>
            <a:off x="1303800" y="1990050"/>
            <a:ext cx="537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two perceptrons </a:t>
            </a:r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96" y="2456175"/>
            <a:ext cx="4488174" cy="26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</a:t>
            </a:r>
            <a:r>
              <a:rPr lang="en"/>
              <a:t>perceptrons</a:t>
            </a:r>
            <a:r>
              <a:rPr lang="en"/>
              <a:t> and combine their output with a 3rd perceptron</a:t>
            </a:r>
            <a:endParaRPr/>
          </a:p>
        </p:txBody>
      </p:sp>
      <p:pic>
        <p:nvPicPr>
          <p:cNvPr id="539" name="Google Shape;539;p47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00" y="2449500"/>
            <a:ext cx="538884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</a:t>
            </a:r>
            <a:endParaRPr/>
          </a:p>
        </p:txBody>
      </p:sp>
      <p:pic>
        <p:nvPicPr>
          <p:cNvPr id="547" name="Google Shape;547;p48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 rotWithShape="1">
          <a:blip r:embed="rId4">
            <a:alphaModFix/>
          </a:blip>
          <a:srcRect b="0" l="845" r="845" t="0"/>
          <a:stretch/>
        </p:blipFill>
        <p:spPr>
          <a:xfrm>
            <a:off x="975500" y="2449500"/>
            <a:ext cx="5388846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54" name="Google Shape;554;p49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 - Clean up the diagram</a:t>
            </a:r>
            <a:endParaRPr/>
          </a:p>
        </p:txBody>
      </p:sp>
      <p:pic>
        <p:nvPicPr>
          <p:cNvPr id="555" name="Google Shape;555;p49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50" y="2571738"/>
            <a:ext cx="64960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62" name="Google Shape;562;p50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more layers of perceptrons in the middle - You get the </a:t>
            </a:r>
            <a:r>
              <a:rPr b="1" i="1" lang="en"/>
              <a:t>Deep Neural Network!</a:t>
            </a:r>
            <a:endParaRPr b="1" i="1"/>
          </a:p>
        </p:txBody>
      </p:sp>
      <p:pic>
        <p:nvPicPr>
          <p:cNvPr id="563" name="Google Shape;563;p50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0" name="Google Shape;570;p51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b="1" i="1" lang="en"/>
              <a:t>ANY </a:t>
            </a:r>
            <a:r>
              <a:rPr lang="en"/>
              <a:t>non-linear function - This is when the perceptrons go super saiyan! </a:t>
            </a: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3521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the dataset into two parts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selected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rejected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900" y="1750275"/>
            <a:ext cx="4013699" cy="231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8" name="Google Shape;578;p52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b="1" i="1" lang="en"/>
              <a:t>ANY </a:t>
            </a:r>
            <a:r>
              <a:rPr lang="en"/>
              <a:t>non-linear function - This is when the perceptrons go super saiyan! - Kamehameha moment! </a:t>
            </a:r>
            <a:endParaRPr/>
          </a:p>
        </p:txBody>
      </p:sp>
      <p:pic>
        <p:nvPicPr>
          <p:cNvPr id="579" name="Google Shape;5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4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2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40852" y="2428121"/>
            <a:ext cx="4361998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86" name="Google Shape;586;p53"/>
          <p:cNvSpPr txBox="1"/>
          <p:nvPr>
            <p:ph idx="1" type="body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AI is going to take over the world. </a:t>
            </a:r>
            <a:endParaRPr b="1"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LOL! Poor thing is just finding lines that best fit/classify the data. </a:t>
            </a: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36" y="1932525"/>
            <a:ext cx="4686160" cy="2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925" y="2220163"/>
            <a:ext cx="1087475" cy="7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0" name="Google Shape;600;p55"/>
          <p:cNvSpPr txBox="1"/>
          <p:nvPr>
            <p:ph idx="1" type="body"/>
          </p:nvPr>
        </p:nvSpPr>
        <p:spPr>
          <a:xfrm>
            <a:off x="1303800" y="1900200"/>
            <a:ext cx="33225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dive into the maths now.  </a:t>
            </a: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175" y="2262475"/>
            <a:ext cx="4417050" cy="2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7" name="Google Shape;607;p56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13" name="Google Shape;613;p57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Feedforward! </a:t>
            </a:r>
            <a:endParaRPr b="1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19" name="Google Shape;619;p58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150" y="2735900"/>
            <a:ext cx="4449525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27" name="Google Shape;627;p59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35" name="Google Shape;635;p60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Input to hidden1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Hidden1 to hidden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2 to output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Hidden Layers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(only 1 in this case)</a:t>
            </a:r>
            <a:endParaRPr/>
          </a:p>
        </p:txBody>
      </p:sp>
      <p:pic>
        <p:nvPicPr>
          <p:cNvPr id="636" name="Google Shape;6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2" name="Google Shape;642;p61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</a:t>
            </a:r>
            <a:r>
              <a:rPr lang="en"/>
              <a:t>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75" y="1836213"/>
            <a:ext cx="38481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Data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Reimagine it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- x2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 - x1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9" name="Google Shape;649;p62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891" y="1902675"/>
            <a:ext cx="4267709" cy="26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56" name="Google Shape;656;p63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63" y="2263500"/>
            <a:ext cx="43529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63" name="Google Shape;663;p64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800" y="2344588"/>
            <a:ext cx="4480376" cy="1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0" name="Google Shape;670;p65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generic Deep NN</a:t>
            </a:r>
            <a:endParaRPr/>
          </a:p>
        </p:txBody>
      </p:sp>
      <p:pic>
        <p:nvPicPr>
          <p:cNvPr id="671" name="Google Shape;6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7" name="Google Shape;677;p66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84" name="Google Shape;684;p67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85" name="Google Shape;6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pic>
        <p:nvPicPr>
          <p:cNvPr id="692" name="Google Shape;6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8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Units/rows - Weights originating from layer hp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Hidden Units/columns - no of nodes in layer hp+1</a:t>
            </a:r>
            <a:endParaRPr/>
          </a:p>
        </p:txBody>
      </p:sp>
      <p:pic>
        <p:nvPicPr>
          <p:cNvPr id="694" name="Google Shape;6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0" name="Google Shape;700;p69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7" name="Google Shape;707;p70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08" name="Google Shape;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14" name="Google Shape;714;p71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15" name="Google Shape;7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655600" cy="31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271400"/>
            <a:ext cx="3300117" cy="1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2" name="Google Shape;722;p72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9" name="Google Shape;729;p73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73"/>
          <p:cNvPicPr preferRelativeResize="0"/>
          <p:nvPr/>
        </p:nvPicPr>
        <p:blipFill rotWithShape="1">
          <a:blip r:embed="rId3">
            <a:alphaModFix/>
          </a:blip>
          <a:srcRect b="238" l="0" r="0" t="238"/>
          <a:stretch/>
        </p:blipFill>
        <p:spPr>
          <a:xfrm>
            <a:off x="1303800" y="2387000"/>
            <a:ext cx="5655601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36" name="Google Shape;736;p74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 rotWithShape="1">
          <a:blip r:embed="rId3">
            <a:alphaModFix/>
          </a:blip>
          <a:srcRect b="1104" l="0" r="0" t="1114"/>
          <a:stretch/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43" name="Google Shape;743;p75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0" name="Google Shape;750;p76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6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8" name="Google Shape;758;p77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77"/>
          <p:cNvPicPr preferRelativeResize="0"/>
          <p:nvPr/>
        </p:nvPicPr>
        <p:blipFill rotWithShape="1">
          <a:blip r:embed="rId3">
            <a:alphaModFix/>
          </a:blip>
          <a:srcRect b="4849" l="0" r="0" t="4849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66" name="Google Shape;766;p78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73" name="Google Shape;773;p79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to apply an activation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0" name="Google Shape;780;p80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54" y="1597875"/>
            <a:ext cx="5926447" cy="3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7" name="Google Shape;787;p81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3" y="2753713"/>
            <a:ext cx="2943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650" y="2571750"/>
            <a:ext cx="1759946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5266200" y="41998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*This line is also called a </a:t>
            </a:r>
            <a:r>
              <a:rPr b="1" i="1" lang="en"/>
              <a:t>Decision Boundary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95" name="Google Shape;795;p82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5" y="268735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03" name="Google Shape;803;p83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0" name="Google Shape;810;p84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704519"/>
            <a:ext cx="1722925" cy="215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8" name="Google Shape;818;p85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13" y="1915938"/>
            <a:ext cx="60293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1950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26" name="Google Shape;826;p86"/>
          <p:cNvSpPr txBox="1"/>
          <p:nvPr>
            <p:ph idx="1" type="body"/>
          </p:nvPr>
        </p:nvSpPr>
        <p:spPr>
          <a:xfrm>
            <a:off x="1303800" y="1900200"/>
            <a:ext cx="18798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69560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100" y="2719413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34" name="Google Shape;834;p87"/>
          <p:cNvSpPr txBox="1"/>
          <p:nvPr>
            <p:ph idx="1" type="body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OK! We know how to calculate the output of a DNN.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what we do if it gives the wrong output?!?!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First, define </a:t>
            </a:r>
            <a:r>
              <a:rPr b="1" i="1" lang="en"/>
              <a:t>How Wrong the Output is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 an </a:t>
            </a:r>
            <a:r>
              <a:rPr b="1" i="1" lang="en"/>
              <a:t>Error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0" name="Google Shape;840;p88"/>
          <p:cNvSpPr txBox="1"/>
          <p:nvPr>
            <p:ph idx="1" type="body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1468463"/>
            <a:ext cx="58293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7" name="Google Shape;847;p89"/>
          <p:cNvSpPr txBox="1"/>
          <p:nvPr>
            <p:ph idx="1" type="body"/>
          </p:nvPr>
        </p:nvSpPr>
        <p:spPr>
          <a:xfrm>
            <a:off x="1303800" y="1900200"/>
            <a:ext cx="12012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- More Formally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50" y="2038800"/>
            <a:ext cx="60483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54" name="Google Shape;854;p90"/>
          <p:cNvSpPr txBox="1"/>
          <p:nvPr>
            <p:ph idx="1" type="body"/>
          </p:nvPr>
        </p:nvSpPr>
        <p:spPr>
          <a:xfrm>
            <a:off x="1303800" y="1900200"/>
            <a:ext cx="2992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The Best Weights! </a:t>
            </a:r>
            <a:endParaRPr b="1" i="1"/>
          </a:p>
        </p:txBody>
      </p:sp>
      <p:pic>
        <p:nvPicPr>
          <p:cNvPr id="855" name="Google Shape;8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1" name="Google Shape;861;p91"/>
          <p:cNvSpPr txBox="1"/>
          <p:nvPr>
            <p:ph idx="1" type="body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The Best Weights!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y/error is changing with respect to the weights. </a:t>
            </a:r>
            <a:endParaRPr b="1" i="1"/>
          </a:p>
        </p:txBody>
      </p:sp>
      <p:pic>
        <p:nvPicPr>
          <p:cNvPr id="862" name="Google Shape;8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7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975" y="2384050"/>
            <a:ext cx="20955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8" name="Google Shape;868;p92"/>
          <p:cNvSpPr txBox="1"/>
          <p:nvPr>
            <p:ph idx="1" type="body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The Best Weights!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</a:t>
            </a:r>
            <a:r>
              <a:rPr b="1" lang="en"/>
              <a:t>y/error is changing with respect to the weights. </a:t>
            </a:r>
            <a:endParaRPr b="1"/>
          </a:p>
        </p:txBody>
      </p:sp>
      <p:pic>
        <p:nvPicPr>
          <p:cNvPr id="869" name="Google Shape;8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75" name="Google Shape;875;p93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…...</a:t>
            </a:r>
            <a:r>
              <a:rPr b="1" lang="en" sz="1800"/>
              <a:t>y/error is changing with respect to the weights. </a:t>
            </a:r>
            <a:endParaRPr b="1"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1" name="Google Shape;881;p94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7" name="Google Shape;887;p95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3" name="Google Shape;893;p96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2400"/>
              <a:t>*</a:t>
            </a:r>
            <a:r>
              <a:rPr b="1" i="1" lang="en" sz="2400"/>
              <a:t>Partial Differential Calculus Incoming</a:t>
            </a:r>
            <a:endParaRPr b="1" i="1"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9" name="Google Shape;899;p97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2400"/>
              <a:t>*Partial Differential Calculus Incoming</a:t>
            </a:r>
            <a:endParaRPr b="1" i="1" sz="2400"/>
          </a:p>
        </p:txBody>
      </p:sp>
      <p:pic>
        <p:nvPicPr>
          <p:cNvPr id="900" name="Google Shape;90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23" y="382623"/>
            <a:ext cx="4153825" cy="46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06" name="Google Shape;906;p98"/>
          <p:cNvSpPr txBox="1"/>
          <p:nvPr>
            <p:ph idx="1" type="body"/>
          </p:nvPr>
        </p:nvSpPr>
        <p:spPr>
          <a:xfrm>
            <a:off x="1303800" y="1900200"/>
            <a:ext cx="29841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we have only one neuron.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one weight w.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300" y="1750275"/>
            <a:ext cx="326794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13" name="Google Shape;913;p99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607" y="2725250"/>
            <a:ext cx="5740781" cy="2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0" name="Google Shape;920;p100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63" y="2754900"/>
            <a:ext cx="6009475" cy="23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7" name="Google Shape;927;p101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precisely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293250"/>
            <a:ext cx="3844800" cy="25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250" y="2082550"/>
            <a:ext cx="3844800" cy="273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303800" y="13804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25" y="1859650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000" y="1859650"/>
            <a:ext cx="402893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35" name="Google Shape;935;p102"/>
          <p:cNvSpPr txBox="1"/>
          <p:nvPr>
            <p:ph idx="1" type="body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Relation between weights and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2351375"/>
            <a:ext cx="3844800" cy="246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500" y="3012275"/>
            <a:ext cx="40767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43" name="Google Shape;943;p103"/>
          <p:cNvSpPr txBox="1"/>
          <p:nvPr>
            <p:ph idx="1" type="body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150" y="2441950"/>
            <a:ext cx="3767700" cy="237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0" name="Google Shape;950;p104"/>
          <p:cNvSpPr txBox="1"/>
          <p:nvPr>
            <p:ph idx="1" type="body"/>
          </p:nvPr>
        </p:nvSpPr>
        <p:spPr>
          <a:xfrm>
            <a:off x="1303800" y="1900200"/>
            <a:ext cx="53520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676" y="2317350"/>
            <a:ext cx="3076636" cy="2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7" name="Google Shape;957;p105"/>
          <p:cNvSpPr txBox="1"/>
          <p:nvPr>
            <p:ph idx="1" type="body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- Backpropagate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88" y="2619825"/>
            <a:ext cx="4259027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42450"/>
            <a:ext cx="55721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69" name="Google Shape;969;p107"/>
          <p:cNvSpPr txBox="1"/>
          <p:nvPr>
            <p:ph idx="1" type="body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vs Backpropagation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00" y="2317500"/>
            <a:ext cx="3604002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8"/>
          <p:cNvSpPr txBox="1"/>
          <p:nvPr>
            <p:ph type="title"/>
          </p:nvPr>
        </p:nvSpPr>
        <p:spPr>
          <a:xfrm>
            <a:off x="2218200" y="1893975"/>
            <a:ext cx="440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Sorry, I ran out of time.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